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0" r:id="rId3"/>
    <p:sldId id="309" r:id="rId4"/>
    <p:sldId id="312" r:id="rId5"/>
    <p:sldId id="259" r:id="rId6"/>
    <p:sldId id="305" r:id="rId7"/>
    <p:sldId id="307" r:id="rId8"/>
    <p:sldId id="308" r:id="rId9"/>
    <p:sldId id="306" r:id="rId10"/>
    <p:sldId id="311" r:id="rId11"/>
    <p:sldId id="313" r:id="rId12"/>
    <p:sldId id="314" r:id="rId13"/>
    <p:sldId id="315" r:id="rId14"/>
    <p:sldId id="316" r:id="rId15"/>
    <p:sldId id="317" r:id="rId16"/>
    <p:sldId id="318" r:id="rId17"/>
    <p:sldId id="278" r:id="rId18"/>
    <p:sldId id="327" r:id="rId19"/>
    <p:sldId id="328" r:id="rId20"/>
    <p:sldId id="319" r:id="rId21"/>
    <p:sldId id="322" r:id="rId22"/>
    <p:sldId id="320" r:id="rId23"/>
    <p:sldId id="321" r:id="rId24"/>
    <p:sldId id="323" r:id="rId25"/>
    <p:sldId id="324" r:id="rId26"/>
    <p:sldId id="325" r:id="rId27"/>
    <p:sldId id="32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Davis" initials="JD" lastIdx="1" clrIdx="0"/>
  <p:cmAuthor id="1" name="Sharon Smith" initials="S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9-21T07:30:40.671" idx="1">
    <p:pos x="2502" y="2746"/>
    <p:text>Lovenox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9-21T07:31:20.655" idx="2">
    <p:pos x="3083" y="1937"/>
    <p:text>or Admission Nurse</p:text>
  </p:cm>
  <p:cm authorId="1" dt="2012-09-21T07:32:15.592" idx="3">
    <p:pos x="4929" y="3543"/>
    <p:text>place in the other section of the contraindications no orders received and sign your initials.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49ABDD6-E407-4AE8-B850-9C57D63E2FC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80E5002-3F67-4EC1-BDCA-EDB07EB6049B}" type="datetimeFigureOut">
              <a:rPr lang="en-US" smtClean="0"/>
              <a:t>9/21/2012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8432800" cy="2593975"/>
          </a:xfrm>
        </p:spPr>
        <p:txBody>
          <a:bodyPr/>
          <a:lstStyle/>
          <a:p>
            <a:pPr algn="ctr"/>
            <a:r>
              <a:rPr lang="en-US" sz="7200" dirty="0" smtClean="0"/>
              <a:t>VTE Prophylaxis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3901" y="3962400"/>
            <a:ext cx="84328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Updates and Clarification to the Process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73" y="5983971"/>
            <a:ext cx="1739252" cy="4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15962"/>
          </a:xfrm>
        </p:spPr>
        <p:txBody>
          <a:bodyPr/>
          <a:lstStyle/>
          <a:p>
            <a:pPr algn="ctr"/>
            <a:r>
              <a:rPr lang="en-US" sz="4400" dirty="0" smtClean="0"/>
              <a:t>Risk Assessment: Section </a:t>
            </a: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Four</a:t>
            </a:r>
            <a:endParaRPr lang="en-US" sz="4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84582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Risk Score needs to be adjusted post surgery when:</a:t>
            </a:r>
          </a:p>
          <a:p>
            <a:pPr lvl="1"/>
            <a:r>
              <a:rPr lang="en-US" dirty="0" smtClean="0"/>
              <a:t>Patients come in through Out Patient Surgery “to be admitted”</a:t>
            </a:r>
          </a:p>
          <a:p>
            <a:pPr lvl="1"/>
            <a:r>
              <a:rPr lang="en-US" dirty="0" smtClean="0"/>
              <a:t>Patients are sent to surgery the day OF or the day AFTER hospital admission</a:t>
            </a:r>
          </a:p>
          <a:p>
            <a:pPr lvl="1"/>
            <a:endParaRPr lang="en-US" dirty="0"/>
          </a:p>
          <a:p>
            <a:r>
              <a:rPr lang="en-US" dirty="0" smtClean="0"/>
              <a:t>The PACU or Critical Care RN (for patients who bypass PACU) must:</a:t>
            </a:r>
          </a:p>
          <a:p>
            <a:pPr lvl="1"/>
            <a:r>
              <a:rPr lang="en-US" dirty="0" smtClean="0"/>
              <a:t>Document the Surgery Table Time</a:t>
            </a:r>
          </a:p>
          <a:p>
            <a:pPr lvl="1"/>
            <a:r>
              <a:rPr lang="en-US" dirty="0" smtClean="0"/>
              <a:t>Adjust the Risk Score accordingly by looking in the Patient History and Clinical Setting Factors</a:t>
            </a:r>
          </a:p>
          <a:p>
            <a:pPr lvl="2"/>
            <a:r>
              <a:rPr lang="en-US" dirty="0" smtClean="0"/>
              <a:t>Major Surgery lasting more than 3 hours = 5 points</a:t>
            </a:r>
          </a:p>
          <a:p>
            <a:pPr lvl="2"/>
            <a:r>
              <a:rPr lang="en-US" dirty="0" smtClean="0"/>
              <a:t>Major Surgery lasting 2-3 hours = 3 points</a:t>
            </a:r>
          </a:p>
          <a:p>
            <a:pPr lvl="2"/>
            <a:r>
              <a:rPr lang="en-US" dirty="0" smtClean="0"/>
              <a:t>Major Surgery lasting 1-2 hours = 2 points</a:t>
            </a:r>
          </a:p>
          <a:p>
            <a:pPr lvl="2"/>
            <a:r>
              <a:rPr lang="en-US" dirty="0" smtClean="0"/>
              <a:t>Minor Surgery = 1 point</a:t>
            </a:r>
          </a:p>
          <a:p>
            <a:pPr lvl="2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256587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6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 Prophylaxis Orders Revisions: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Lymphedema has been removed for the contraindications for Mechanical Prophylaxis</a:t>
            </a:r>
          </a:p>
          <a:p>
            <a:endParaRPr lang="en-US" sz="800" dirty="0" smtClean="0"/>
          </a:p>
          <a:p>
            <a:r>
              <a:rPr lang="en-US" dirty="0" smtClean="0"/>
              <a:t>Ted Hose has been removed as an option for Moderate Risk patients</a:t>
            </a:r>
          </a:p>
          <a:p>
            <a:endParaRPr lang="en-US" sz="800" dirty="0" smtClean="0"/>
          </a:p>
          <a:p>
            <a:r>
              <a:rPr lang="en-US" dirty="0" smtClean="0"/>
              <a:t>Ted Hose have been made OPTIONAL for patients in the High Risk Category</a:t>
            </a:r>
          </a:p>
          <a:p>
            <a:pPr lvl="1"/>
            <a:r>
              <a:rPr lang="en-US" dirty="0" smtClean="0"/>
              <a:t>These patients must have either AT Pumps or </a:t>
            </a:r>
            <a:r>
              <a:rPr lang="en-US" dirty="0" err="1" smtClean="0"/>
              <a:t>Plexi</a:t>
            </a:r>
            <a:r>
              <a:rPr lang="en-US" dirty="0" smtClean="0"/>
              <a:t>-Pulse AND  chemical prophylaxis</a:t>
            </a:r>
          </a:p>
          <a:p>
            <a:pPr lvl="1"/>
            <a:endParaRPr lang="en-US" sz="900" dirty="0" smtClean="0"/>
          </a:p>
          <a:p>
            <a:pPr marL="411480" lvl="1" indent="0">
              <a:buNone/>
            </a:pPr>
            <a:endParaRPr lang="en-US" sz="800" dirty="0" smtClean="0"/>
          </a:p>
          <a:p>
            <a:r>
              <a:rPr lang="en-US" dirty="0" smtClean="0"/>
              <a:t>Lab orders revised to include Comprehensive Metabolic Panel, instead of Basic Metabolic Panel to pick up those patients with liver disease or bleeding disorders</a:t>
            </a:r>
          </a:p>
          <a:p>
            <a:endParaRPr lang="en-US" sz="900" dirty="0" smtClean="0"/>
          </a:p>
          <a:p>
            <a:r>
              <a:rPr lang="en-US" dirty="0" smtClean="0"/>
              <a:t>SCIP </a:t>
            </a:r>
            <a:r>
              <a:rPr lang="en-US" dirty="0"/>
              <a:t>VTE Prophylaxis Guidelines included to assist surgeons with ordering VTE Prophylaxis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 Prophylaxis Orders: Contraindications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2600"/>
            <a:ext cx="8504237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5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 Prophylaxis:  Low &amp; Moderate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7600"/>
            <a:ext cx="8153400" cy="2743200"/>
          </a:xfrm>
        </p:spPr>
        <p:txBody>
          <a:bodyPr/>
          <a:lstStyle/>
          <a:p>
            <a:r>
              <a:rPr lang="en-US" dirty="0" smtClean="0"/>
              <a:t>Patients who are a Moderate Risk, need one form of VTE Prophylaxis ordered – either chemical OR mechanical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" y="1676400"/>
            <a:ext cx="845661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 Prophylaxis Orders:  </a:t>
            </a:r>
            <a:br>
              <a:rPr lang="en-US" dirty="0" smtClean="0"/>
            </a:br>
            <a:r>
              <a:rPr lang="en-US" dirty="0" smtClean="0"/>
              <a:t>High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7620000" cy="2514600"/>
          </a:xfrm>
        </p:spPr>
        <p:txBody>
          <a:bodyPr/>
          <a:lstStyle/>
          <a:p>
            <a:r>
              <a:rPr lang="en-US" dirty="0"/>
              <a:t>Ted Hose have been made OPTIONAL for patients in the High Risk Category</a:t>
            </a:r>
          </a:p>
          <a:p>
            <a:pPr lvl="1"/>
            <a:r>
              <a:rPr lang="en-US" dirty="0"/>
              <a:t>These patients must have either AT Pumps or </a:t>
            </a:r>
            <a:r>
              <a:rPr lang="en-US" dirty="0" err="1"/>
              <a:t>Plexi</a:t>
            </a:r>
            <a:r>
              <a:rPr lang="en-US" dirty="0"/>
              <a:t>-Pulse AND  chemical </a:t>
            </a:r>
            <a:r>
              <a:rPr lang="en-US" dirty="0" smtClean="0"/>
              <a:t>prophylaxis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475663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40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 Prophylaxis Orders:  Highest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7620000" cy="2514600"/>
          </a:xfrm>
        </p:spPr>
        <p:txBody>
          <a:bodyPr/>
          <a:lstStyle/>
          <a:p>
            <a:r>
              <a:rPr lang="en-US" dirty="0" smtClean="0"/>
              <a:t>Highest Risk patient must have 3 Forms of Mechanical Prophylaxis: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Ted Hose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AT Pumps or </a:t>
            </a:r>
            <a:r>
              <a:rPr lang="en-US" dirty="0" err="1" smtClean="0"/>
              <a:t>Plexipulse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Chemical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5423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83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 Prophylaxis Orders: 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1828800"/>
            <a:ext cx="8609013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659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Flow for Patients Admitted Through ECC: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ECC RN will:</a:t>
            </a:r>
          </a:p>
          <a:p>
            <a:pPr lvl="1"/>
            <a:r>
              <a:rPr lang="en-US" sz="3000" dirty="0" smtClean="0"/>
              <a:t>Complete Risk Assessment</a:t>
            </a:r>
          </a:p>
          <a:p>
            <a:pPr lvl="1"/>
            <a:r>
              <a:rPr lang="en-US" sz="3000" dirty="0" smtClean="0"/>
              <a:t>Obtain VTE Prophylaxis Orders</a:t>
            </a:r>
          </a:p>
          <a:p>
            <a:pPr lvl="1"/>
            <a:endParaRPr lang="en-US" sz="1500" dirty="0" smtClean="0"/>
          </a:p>
          <a:p>
            <a:r>
              <a:rPr lang="en-US" sz="3200" dirty="0" smtClean="0"/>
              <a:t>Admission RN will:</a:t>
            </a:r>
          </a:p>
          <a:p>
            <a:pPr lvl="1"/>
            <a:r>
              <a:rPr lang="en-US" sz="3000" dirty="0" smtClean="0"/>
              <a:t>Document Risk Score and Orders in Admission Assessment</a:t>
            </a:r>
          </a:p>
          <a:p>
            <a:pPr lvl="1"/>
            <a:r>
              <a:rPr lang="en-US" sz="3000" dirty="0" smtClean="0"/>
              <a:t>Apply Ted Hose if applicable</a:t>
            </a:r>
          </a:p>
          <a:p>
            <a:pPr lvl="1"/>
            <a:r>
              <a:rPr lang="en-US" sz="3000" dirty="0" smtClean="0"/>
              <a:t>Administer chemical prophylaxis if appropriate</a:t>
            </a:r>
          </a:p>
          <a:p>
            <a:pPr lvl="1"/>
            <a:endParaRPr lang="en-US" sz="1500" dirty="0" smtClean="0"/>
          </a:p>
          <a:p>
            <a:r>
              <a:rPr lang="en-US" sz="3000" dirty="0" smtClean="0"/>
              <a:t>Floor/ICU RN will:</a:t>
            </a:r>
          </a:p>
          <a:p>
            <a:pPr lvl="1"/>
            <a:r>
              <a:rPr lang="en-US" sz="3000" dirty="0" smtClean="0"/>
              <a:t>Document any mechanical prophylaxis that he/she applies in the VTE Admission Assessment &amp; Intervention screen </a:t>
            </a:r>
          </a:p>
          <a:p>
            <a:pPr lvl="1"/>
            <a:r>
              <a:rPr lang="en-US" sz="3000" dirty="0" smtClean="0"/>
              <a:t>Document Q4 hours on the VTE mechanical prophylaxis monitoring intervention</a:t>
            </a:r>
          </a:p>
          <a:p>
            <a:pPr marL="777240" lvl="2" indent="0"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pPr marL="777240" lvl="2" indent="0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Note:  If no mechanical prophylaxis was ordered, change the status of the VTE Mechanical Prophylaxis Monitoring Intervention  and the VTE Admission Assessment &amp; Intervention to Complete</a:t>
            </a:r>
          </a:p>
        </p:txBody>
      </p:sp>
    </p:spTree>
    <p:extLst>
      <p:ext uri="{BB962C8B-B14F-4D97-AF65-F5344CB8AC3E}">
        <p14:creationId xmlns:p14="http://schemas.microsoft.com/office/powerpoint/2010/main" val="36959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Flow for Patients Admitted Through OPS: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 smtClean="0"/>
              <a:t>OPS RN will:</a:t>
            </a:r>
          </a:p>
          <a:p>
            <a:pPr lvl="1"/>
            <a:r>
              <a:rPr lang="en-US" sz="3000" dirty="0" smtClean="0"/>
              <a:t>Complete Risk Assessment</a:t>
            </a:r>
          </a:p>
          <a:p>
            <a:r>
              <a:rPr lang="en-US" sz="3200" dirty="0" smtClean="0"/>
              <a:t>PACU RN (or ICU RN if patient bypasses PACU) will:</a:t>
            </a:r>
          </a:p>
          <a:p>
            <a:pPr lvl="1"/>
            <a:r>
              <a:rPr lang="en-US" sz="3000" dirty="0" smtClean="0"/>
              <a:t>Adjust Risk Score based on surgery table time</a:t>
            </a:r>
          </a:p>
          <a:p>
            <a:pPr lvl="1"/>
            <a:r>
              <a:rPr lang="en-US" sz="3000" dirty="0" smtClean="0"/>
              <a:t>Apply Mechanical Prophylaxis and document date and time applied </a:t>
            </a:r>
          </a:p>
          <a:p>
            <a:r>
              <a:rPr lang="en-US" sz="3000" dirty="0" smtClean="0"/>
              <a:t>Floor/ICU RN will:</a:t>
            </a:r>
          </a:p>
          <a:p>
            <a:pPr lvl="1"/>
            <a:r>
              <a:rPr lang="en-US" sz="2800" dirty="0" smtClean="0"/>
              <a:t>Document Risk Score and VTE Prophylaxis Orders in the Nursing Admission Assessment</a:t>
            </a:r>
          </a:p>
          <a:p>
            <a:pPr lvl="1"/>
            <a:r>
              <a:rPr lang="en-US" sz="3000" dirty="0" smtClean="0"/>
              <a:t>Document any mechanical prophylaxis that he/she applies in the VTE Admission Assessment &amp; Intervention screen </a:t>
            </a:r>
          </a:p>
          <a:p>
            <a:pPr lvl="1"/>
            <a:r>
              <a:rPr lang="en-US" sz="3000" dirty="0" smtClean="0"/>
              <a:t>Document Q4 hours on the VTE mechanical prophylaxis monitoring intervention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marL="777240" lvl="2" indent="0"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pPr marL="777240" lvl="2" indent="0">
              <a:buNone/>
            </a:pPr>
            <a:r>
              <a:rPr lang="en-US" sz="2900" b="1" dirty="0" smtClean="0">
                <a:solidFill>
                  <a:schemeClr val="accent2"/>
                </a:solidFill>
              </a:rPr>
              <a:t>Note:  If mechanical prophylaxis was applied in PACU, the Floor/ICU RN should change the status of the VTE Admission Assessment &amp; Intervention to Complete to remove it from the list of process interventions!</a:t>
            </a:r>
          </a:p>
          <a:p>
            <a:pPr marL="777240" lvl="2" indent="0">
              <a:buNone/>
            </a:pPr>
            <a:endParaRPr lang="en-US" sz="2900" b="1" dirty="0">
              <a:solidFill>
                <a:schemeClr val="accent2"/>
              </a:solidFill>
            </a:endParaRPr>
          </a:p>
          <a:p>
            <a:pPr marL="777240" lvl="2" indent="0">
              <a:buNone/>
            </a:pPr>
            <a:r>
              <a:rPr lang="en-US" sz="2900" b="1" dirty="0" smtClean="0">
                <a:solidFill>
                  <a:schemeClr val="accent2"/>
                </a:solidFill>
              </a:rPr>
              <a:t>Note:  If no mechanical prophylaxis was ordered, change the status of the VTE Mechanical Prophylaxis Monitoring Intervention to Complete</a:t>
            </a:r>
          </a:p>
        </p:txBody>
      </p:sp>
    </p:spTree>
    <p:extLst>
      <p:ext uri="{BB962C8B-B14F-4D97-AF65-F5344CB8AC3E}">
        <p14:creationId xmlns:p14="http://schemas.microsoft.com/office/powerpoint/2010/main" val="11721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Flow for Direct Admits: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Admission RN will:</a:t>
            </a:r>
          </a:p>
          <a:p>
            <a:pPr lvl="1"/>
            <a:r>
              <a:rPr lang="en-US" sz="3000" dirty="0"/>
              <a:t>Complete Risk Assessment</a:t>
            </a:r>
          </a:p>
          <a:p>
            <a:pPr lvl="1"/>
            <a:r>
              <a:rPr lang="en-US" sz="3000" dirty="0"/>
              <a:t>Obtain VTE Prophylaxis Orders</a:t>
            </a:r>
          </a:p>
          <a:p>
            <a:pPr lvl="1"/>
            <a:r>
              <a:rPr lang="en-US" sz="3000" dirty="0" smtClean="0"/>
              <a:t>Document Risk Score and Orders in Admission Assessment</a:t>
            </a:r>
          </a:p>
          <a:p>
            <a:pPr lvl="1"/>
            <a:r>
              <a:rPr lang="en-US" sz="3000" dirty="0" smtClean="0"/>
              <a:t>Apply Ted Hose if applicable</a:t>
            </a:r>
          </a:p>
          <a:p>
            <a:pPr lvl="1"/>
            <a:r>
              <a:rPr lang="en-US" sz="3000" dirty="0" smtClean="0"/>
              <a:t>Administer chemical prophylaxis if appropriate</a:t>
            </a:r>
          </a:p>
          <a:p>
            <a:pPr marL="411480" lvl="1" indent="0">
              <a:buNone/>
            </a:pPr>
            <a:endParaRPr lang="en-US" sz="3000" dirty="0" smtClean="0"/>
          </a:p>
          <a:p>
            <a:r>
              <a:rPr lang="en-US" sz="3000" dirty="0" smtClean="0"/>
              <a:t>Floor/ICU RN will:</a:t>
            </a:r>
          </a:p>
          <a:p>
            <a:pPr lvl="1"/>
            <a:r>
              <a:rPr lang="en-US" sz="3000" dirty="0" smtClean="0"/>
              <a:t>Document any mechanical prophylaxis that he/she applies in the VTE Admission Assessment &amp; Intervention screen </a:t>
            </a:r>
          </a:p>
          <a:p>
            <a:pPr lvl="1"/>
            <a:r>
              <a:rPr lang="en-US" sz="3000" dirty="0" smtClean="0"/>
              <a:t>Document Q4 hours on the VTE mechanical prophylaxis monitoring intervention</a:t>
            </a:r>
          </a:p>
          <a:p>
            <a:pPr marL="777240" lvl="2" indent="0">
              <a:buNone/>
            </a:pPr>
            <a:endParaRPr lang="en-US" sz="2800" dirty="0" smtClean="0">
              <a:solidFill>
                <a:schemeClr val="accent2"/>
              </a:solidFill>
            </a:endParaRPr>
          </a:p>
          <a:p>
            <a:pPr marL="777240" lvl="2" indent="0"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pPr marL="777240" lvl="2" indent="0">
              <a:buNone/>
            </a:pPr>
            <a:r>
              <a:rPr lang="en-US" sz="2800" b="1" i="1" dirty="0">
                <a:solidFill>
                  <a:schemeClr val="accent2"/>
                </a:solidFill>
              </a:rPr>
              <a:t>Note:  If no mechanical prophylaxis was ordered, change the status of the VTE Mechanical Prophylaxis Monitoring Intervention  and the VTE Admission Assessment &amp; Intervention to Complete</a:t>
            </a:r>
          </a:p>
        </p:txBody>
      </p:sp>
    </p:spTree>
    <p:extLst>
      <p:ext uri="{BB962C8B-B14F-4D97-AF65-F5344CB8AC3E}">
        <p14:creationId xmlns:p14="http://schemas.microsoft.com/office/powerpoint/2010/main" val="32446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971800"/>
            <a:ext cx="7543800" cy="2593975"/>
          </a:xfrm>
        </p:spPr>
        <p:txBody>
          <a:bodyPr/>
          <a:lstStyle/>
          <a:p>
            <a:r>
              <a:rPr lang="en-US" sz="3600" dirty="0" smtClean="0"/>
              <a:t>This NetLearning is meant to clarify common confusion regarding the VTE Prophylaxis Process. 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If you did not attend a Meaningful Use Class or take the original NetLearning, “Meaningful Use Mandatory NetLearning”, please view both to ensure that you understand the process completely!</a:t>
            </a:r>
            <a:endParaRPr lang="en-US" sz="28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530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Clarifications to the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BMI must be calculated for all patients, as many factors are attributed to a patient’s BMI</a:t>
            </a:r>
          </a:p>
          <a:p>
            <a:endParaRPr lang="en-US" sz="800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A patients ACTUAL weight should be utilized, not a STATED weight</a:t>
            </a:r>
          </a:p>
          <a:p>
            <a:endParaRPr lang="en-US" sz="800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Risk Assessment must be completed before Admission Orders are obtained</a:t>
            </a:r>
          </a:p>
          <a:p>
            <a:endParaRPr lang="en-US" sz="800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VTE Prophylaxis Orders must be obtained by the ECC RN when Admission Orders are obtained</a:t>
            </a:r>
          </a:p>
          <a:p>
            <a:endParaRPr lang="en-US" sz="800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It is essential that the Risk Assessment is filled out correctly so that appropriate VTE Prophylaxis is ordered for the patient</a:t>
            </a:r>
          </a:p>
          <a:p>
            <a:endParaRPr lang="en-US" sz="900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This process does apply to CVU patients who stay overnight after a </a:t>
            </a:r>
            <a:r>
              <a:rPr lang="en-US" b="1" dirty="0">
                <a:solidFill>
                  <a:schemeClr val="accent2"/>
                </a:solidFill>
              </a:rPr>
              <a:t>s</a:t>
            </a:r>
            <a:r>
              <a:rPr lang="en-US" b="1" dirty="0" smtClean="0">
                <a:solidFill>
                  <a:schemeClr val="accent2"/>
                </a:solidFill>
              </a:rPr>
              <a:t>tent placement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05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Clarifications to the Workflow: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For patients that come in through the ECC, it is imperative that the ECC RN and the Admission RN communicate to ensure that patients are not double-dosed on chemical prophylaxis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A stamp has been created to indicated when an initial dose has been given</a:t>
            </a:r>
          </a:p>
          <a:p>
            <a:pPr lvl="1"/>
            <a:r>
              <a:rPr lang="en-US" dirty="0" smtClean="0"/>
              <a:t>The stamp can be used by either the ECC RN or the Admission RN</a:t>
            </a:r>
          </a:p>
          <a:p>
            <a:pPr lvl="1"/>
            <a:r>
              <a:rPr lang="en-US" dirty="0" smtClean="0"/>
              <a:t>The stamp states: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1</a:t>
            </a:r>
            <a:r>
              <a:rPr lang="en-US" b="1" baseline="30000" dirty="0" smtClean="0">
                <a:solidFill>
                  <a:schemeClr val="accent1"/>
                </a:solidFill>
              </a:rPr>
              <a:t>st</a:t>
            </a:r>
            <a:r>
              <a:rPr lang="en-US" b="1" dirty="0" smtClean="0">
                <a:solidFill>
                  <a:schemeClr val="accent1"/>
                </a:solidFill>
              </a:rPr>
              <a:t> dose </a:t>
            </a:r>
            <a:r>
              <a:rPr lang="en-US" b="1" dirty="0" err="1" smtClean="0">
                <a:solidFill>
                  <a:schemeClr val="accent1"/>
                </a:solidFill>
              </a:rPr>
              <a:t>Lovenoz</a:t>
            </a:r>
            <a:r>
              <a:rPr lang="en-US" b="1" dirty="0" smtClean="0">
                <a:solidFill>
                  <a:schemeClr val="accent1"/>
                </a:solidFill>
              </a:rPr>
              <a:t>/Heparin </a:t>
            </a:r>
          </a:p>
          <a:p>
            <a:pPr marL="411480" lvl="1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Administered per VTE Protocol</a:t>
            </a:r>
          </a:p>
          <a:p>
            <a:pPr marL="411480" lvl="1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By ____________ @ _______</a:t>
            </a:r>
          </a:p>
          <a:p>
            <a:pPr marL="411480" lvl="1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On _________, 20____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2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 to the Paper Documentation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Paper Documentation</a:t>
            </a:r>
          </a:p>
          <a:p>
            <a:pPr lvl="1"/>
            <a:r>
              <a:rPr lang="en-US" sz="2400" dirty="0" smtClean="0"/>
              <a:t>VTE Risk Assessment Tool</a:t>
            </a:r>
          </a:p>
          <a:p>
            <a:pPr lvl="2"/>
            <a:r>
              <a:rPr lang="en-US" sz="2000" dirty="0" smtClean="0"/>
              <a:t>Should be completed by ECC RN if admitted through ECC, by the OPS RN is admitted through OPS as a “To Be Admitted”, or the Floor RN for direct admits</a:t>
            </a:r>
          </a:p>
          <a:p>
            <a:pPr marL="777240" lvl="2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VTE Prophylaxis Orders </a:t>
            </a:r>
          </a:p>
          <a:p>
            <a:pPr lvl="2"/>
            <a:r>
              <a:rPr lang="en-US" sz="2000" dirty="0" smtClean="0"/>
              <a:t>Should be obtained by the RN who does the VTE Risk Assessment Tool</a:t>
            </a:r>
          </a:p>
          <a:p>
            <a:pPr lvl="2"/>
            <a:r>
              <a:rPr lang="en-US" sz="2000" dirty="0" smtClean="0"/>
              <a:t>RN needs to ensure that orders match the Risk Score</a:t>
            </a:r>
          </a:p>
          <a:p>
            <a:pPr lvl="2"/>
            <a:r>
              <a:rPr lang="en-US" sz="2000" dirty="0" smtClean="0"/>
              <a:t>If the appropriate prophylaxis is not ordered, there must be a documented contraindication</a:t>
            </a:r>
          </a:p>
          <a:p>
            <a:pPr lvl="2"/>
            <a:r>
              <a:rPr lang="en-US" sz="2000" dirty="0" smtClean="0"/>
              <a:t>If a MD refuses to order appropriate VTE Prophylaxis or to document a contraindication, please notify your director</a:t>
            </a:r>
          </a:p>
        </p:txBody>
      </p:sp>
    </p:spTree>
    <p:extLst>
      <p:ext uri="{BB962C8B-B14F-4D97-AF65-F5344CB8AC3E}">
        <p14:creationId xmlns:p14="http://schemas.microsoft.com/office/powerpoint/2010/main" val="1032843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Clarification to the MediTech Documentation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must be charted in the </a:t>
            </a:r>
            <a:r>
              <a:rPr lang="en-US" b="1" dirty="0" smtClean="0"/>
              <a:t>Nursing Admission Assessment</a:t>
            </a:r>
          </a:p>
          <a:p>
            <a:pPr lvl="1"/>
            <a:r>
              <a:rPr lang="en-US" dirty="0" smtClean="0"/>
              <a:t>Risk Score</a:t>
            </a:r>
          </a:p>
          <a:p>
            <a:pPr lvl="1"/>
            <a:r>
              <a:rPr lang="en-US" dirty="0" smtClean="0"/>
              <a:t>Whether Mechanical and/or Chemical were ordered</a:t>
            </a:r>
          </a:p>
          <a:p>
            <a:pPr lvl="1"/>
            <a:r>
              <a:rPr lang="en-US" dirty="0" smtClean="0"/>
              <a:t>Date and Time Ted Hose applied by Admission RN (if applicable)</a:t>
            </a:r>
          </a:p>
          <a:p>
            <a:pPr lvl="1"/>
            <a:endParaRPr lang="en-US" dirty="0"/>
          </a:p>
          <a:p>
            <a:r>
              <a:rPr lang="en-US" dirty="0" smtClean="0"/>
              <a:t>Process Interventions (see following slides for explanations):</a:t>
            </a:r>
          </a:p>
          <a:p>
            <a:pPr lvl="1"/>
            <a:r>
              <a:rPr lang="en-US" dirty="0" smtClean="0"/>
              <a:t>VTE Admission Assessment and Intervention</a:t>
            </a:r>
          </a:p>
          <a:p>
            <a:pPr lvl="1"/>
            <a:r>
              <a:rPr lang="en-US" dirty="0" smtClean="0"/>
              <a:t>VTE Reassessment and Intervention</a:t>
            </a:r>
          </a:p>
          <a:p>
            <a:pPr lvl="1"/>
            <a:r>
              <a:rPr lang="en-US" dirty="0" smtClean="0"/>
              <a:t>VTE Mechanical Prophylaxis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 Admission Assessment &amp;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Floor/ICU RNs responsibility?</a:t>
            </a:r>
          </a:p>
          <a:p>
            <a:pPr lvl="1"/>
            <a:r>
              <a:rPr lang="en-US" dirty="0" smtClean="0"/>
              <a:t>Document any mechanical prophylaxis that </a:t>
            </a:r>
            <a:r>
              <a:rPr lang="en-US" b="1" dirty="0" smtClean="0"/>
              <a:t>YOU APPLY </a:t>
            </a:r>
            <a:r>
              <a:rPr lang="en-US" dirty="0" smtClean="0"/>
              <a:t>on the patient</a:t>
            </a:r>
          </a:p>
          <a:p>
            <a:pPr lvl="2"/>
            <a:r>
              <a:rPr lang="en-US" dirty="0" smtClean="0"/>
              <a:t>You will need to document date and time applied</a:t>
            </a:r>
          </a:p>
          <a:p>
            <a:pPr lvl="2"/>
            <a:r>
              <a:rPr lang="en-US" b="1" dirty="0" smtClean="0"/>
              <a:t>This only needs to be documented 1X, not Q shift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Change the Status of the Intervention to COMPLETE if: 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N</a:t>
            </a:r>
            <a:r>
              <a:rPr lang="en-US" b="1" dirty="0" smtClean="0">
                <a:solidFill>
                  <a:schemeClr val="accent2"/>
                </a:solidFill>
              </a:rPr>
              <a:t>o mechanical prophylaxis was ordered </a:t>
            </a:r>
          </a:p>
          <a:p>
            <a:pPr lvl="2"/>
            <a:r>
              <a:rPr lang="en-US" b="1" dirty="0" smtClean="0">
                <a:solidFill>
                  <a:schemeClr val="accent2"/>
                </a:solidFill>
              </a:rPr>
              <a:t>OR if it was already applied by the Admission RN or by the PACU RN</a:t>
            </a:r>
          </a:p>
          <a:p>
            <a:pPr lvl="3"/>
            <a:r>
              <a:rPr lang="en-US" dirty="0" smtClean="0"/>
              <a:t>To change a status to COMPLETE:</a:t>
            </a:r>
          </a:p>
          <a:p>
            <a:pPr lvl="4"/>
            <a:r>
              <a:rPr lang="en-US" dirty="0" smtClean="0"/>
              <a:t>Highlight the intervention</a:t>
            </a:r>
          </a:p>
          <a:p>
            <a:pPr lvl="4"/>
            <a:r>
              <a:rPr lang="en-US" dirty="0" smtClean="0"/>
              <a:t>Change Status (CS)</a:t>
            </a:r>
          </a:p>
          <a:p>
            <a:pPr lvl="4"/>
            <a:r>
              <a:rPr lang="en-US" dirty="0" smtClean="0"/>
              <a:t>In Status box, change “A” to “C”</a:t>
            </a:r>
          </a:p>
          <a:p>
            <a:pPr lvl="4"/>
            <a:r>
              <a:rPr lang="en-US" dirty="0" smtClean="0"/>
              <a:t>File the Intervention (It will be removed from the list of Process Interventions once you log out and log back in)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 Mechanical Prophylaxis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Floor/ICU RNs responsibility?</a:t>
            </a:r>
          </a:p>
          <a:p>
            <a:pPr lvl="1"/>
            <a:r>
              <a:rPr lang="en-US" dirty="0" smtClean="0"/>
              <a:t>Document Q4 hours  if any Mechanical Prophylaxis is ordered for the patient</a:t>
            </a:r>
          </a:p>
          <a:p>
            <a:pPr lvl="1"/>
            <a:r>
              <a:rPr lang="en-US" dirty="0" smtClean="0"/>
              <a:t>You will document:</a:t>
            </a:r>
          </a:p>
          <a:p>
            <a:pPr lvl="2"/>
            <a:r>
              <a:rPr lang="en-US" dirty="0" smtClean="0"/>
              <a:t>If Mechanical Prophylaxis is currently in use</a:t>
            </a:r>
          </a:p>
          <a:p>
            <a:pPr lvl="2"/>
            <a:r>
              <a:rPr lang="en-US" dirty="0" smtClean="0"/>
              <a:t>Document any comments as necessary</a:t>
            </a:r>
          </a:p>
          <a:p>
            <a:pPr marL="777240" lvl="2" indent="0">
              <a:buNone/>
            </a:pPr>
            <a:endParaRPr lang="en-US" dirty="0" smtClean="0"/>
          </a:p>
          <a:p>
            <a:r>
              <a:rPr lang="en-US" dirty="0" smtClean="0"/>
              <a:t>What if no Mechanical Prophylaxis was ordered?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Change the Status of the Intervention to </a:t>
            </a:r>
            <a:r>
              <a:rPr lang="en-US" b="1" dirty="0" smtClean="0">
                <a:solidFill>
                  <a:schemeClr val="accent2"/>
                </a:solidFill>
              </a:rPr>
              <a:t>COMPLETE</a:t>
            </a:r>
          </a:p>
          <a:p>
            <a:pPr lvl="3"/>
            <a:r>
              <a:rPr lang="en-US" dirty="0"/>
              <a:t>Highlight the intervention</a:t>
            </a:r>
          </a:p>
          <a:p>
            <a:pPr lvl="3"/>
            <a:r>
              <a:rPr lang="en-US" dirty="0"/>
              <a:t>Change Status (CS)</a:t>
            </a:r>
          </a:p>
          <a:p>
            <a:pPr lvl="3"/>
            <a:r>
              <a:rPr lang="en-US" dirty="0"/>
              <a:t>In Status box, change “A” to “C”</a:t>
            </a:r>
          </a:p>
          <a:p>
            <a:pPr lvl="3"/>
            <a:r>
              <a:rPr lang="en-US" dirty="0"/>
              <a:t>File the Intervention (It will be removed from the list of Process Interventions once you log out and log back in)</a:t>
            </a:r>
          </a:p>
          <a:p>
            <a:pPr lvl="1"/>
            <a:endParaRPr lang="en-US" b="1" dirty="0" smtClean="0">
              <a:solidFill>
                <a:schemeClr val="accent2"/>
              </a:solidFill>
            </a:endParaRPr>
          </a:p>
          <a:p>
            <a:pPr lvl="2"/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18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 </a:t>
            </a:r>
            <a:r>
              <a:rPr lang="en-US" dirty="0" err="1" smtClean="0"/>
              <a:t>ReAssessment</a:t>
            </a:r>
            <a:r>
              <a:rPr lang="en-US" dirty="0" smtClean="0"/>
              <a:t> &amp;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should the RN document on this intervention?</a:t>
            </a:r>
          </a:p>
          <a:p>
            <a:pPr lvl="1"/>
            <a:r>
              <a:rPr lang="en-US" sz="2400" dirty="0" smtClean="0"/>
              <a:t>The ICU (MICU, SICU, OHR) RN will document on this intervention AFTER a transfer from the floor up to their unit</a:t>
            </a:r>
          </a:p>
          <a:p>
            <a:pPr lvl="1"/>
            <a:r>
              <a:rPr lang="en-US" sz="2400" dirty="0" smtClean="0"/>
              <a:t>The floor or ICU RN will document on this intervention when a patient returns from surgery (only if the surgery was the day OF or the day AFTER admission)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5852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 to Transfer of Care Process: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Receiving Unit is now responsible for obtaining the Transfer of Care Orders AND the Transfer Medication Reconciliation for every transfer</a:t>
            </a:r>
          </a:p>
          <a:p>
            <a:endParaRPr lang="en-US" sz="2400" dirty="0"/>
          </a:p>
          <a:p>
            <a:r>
              <a:rPr lang="en-US" sz="2400" b="1" i="1" dirty="0" smtClean="0"/>
              <a:t>The VTE Reassessment only needs to be done when a patient transfers up a level of care to MICU, SICU, or OHR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8477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Revisions to the VTE Risk Assessment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Changes in wording </a:t>
            </a:r>
          </a:p>
          <a:p>
            <a:r>
              <a:rPr lang="en-US" sz="3200" dirty="0" smtClean="0"/>
              <a:t>New BMI Chart</a:t>
            </a:r>
          </a:p>
          <a:p>
            <a:r>
              <a:rPr lang="en-US" sz="3200" dirty="0" smtClean="0"/>
              <a:t>Reference Added</a:t>
            </a:r>
          </a:p>
          <a:p>
            <a:r>
              <a:rPr lang="en-US" sz="3200" dirty="0" smtClean="0"/>
              <a:t>Paper is now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9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194189"/>
              </p:ext>
            </p:extLst>
          </p:nvPr>
        </p:nvGraphicFramePr>
        <p:xfrm>
          <a:off x="2057400" y="-381000"/>
          <a:ext cx="5257800" cy="744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667146" imgH="8019898" progId="AcroExch.Document.7">
                  <p:embed/>
                </p:oleObj>
              </mc:Choice>
              <mc:Fallback>
                <p:oleObj name="Acrobat Document" r:id="rId3" imgW="5667146" imgH="801989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-381000"/>
                        <a:ext cx="5257800" cy="7440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09800" y="990600"/>
            <a:ext cx="4800600" cy="9144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2631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Section One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1914659"/>
            <a:ext cx="4800600" cy="9144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86600" y="2187193"/>
            <a:ext cx="1341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Section Two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2895600"/>
            <a:ext cx="4800600" cy="251460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" y="363123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Section Three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78676" y="5410200"/>
            <a:ext cx="4831724" cy="9144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86600" y="5682734"/>
            <a:ext cx="137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Section Four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31" y="0"/>
            <a:ext cx="7620000" cy="792162"/>
          </a:xfrm>
        </p:spPr>
        <p:txBody>
          <a:bodyPr/>
          <a:lstStyle/>
          <a:p>
            <a:pPr algn="ctr"/>
            <a:r>
              <a:rPr lang="en-US" dirty="0" smtClean="0"/>
              <a:t>Risk Assessment:  Section </a:t>
            </a:r>
            <a:r>
              <a:rPr lang="en-US" b="1" dirty="0" smtClean="0">
                <a:solidFill>
                  <a:schemeClr val="accent2"/>
                </a:solidFill>
              </a:rPr>
              <a:t>One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76200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Wording changed so that this Risk Assessment must be completed UPON ADMISSION, </a:t>
            </a:r>
            <a:r>
              <a:rPr lang="en-US" b="1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within 24 hours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BMI is important!  Many of the Risk Factors are associated with a  patient’s BMI!</a:t>
            </a:r>
          </a:p>
          <a:p>
            <a:endParaRPr lang="en-US" dirty="0"/>
          </a:p>
          <a:p>
            <a:r>
              <a:rPr lang="en-US" dirty="0" smtClean="0"/>
              <a:t>The BMI Chart on the back of the Risk Assessment Tool has been changed so that it is more user friendly!  </a:t>
            </a:r>
          </a:p>
          <a:p>
            <a:pPr lvl="1"/>
            <a:r>
              <a:rPr lang="en-US" dirty="0" smtClean="0"/>
              <a:t>Please see the next slide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" y="1066800"/>
            <a:ext cx="82470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1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15962"/>
          </a:xfrm>
        </p:spPr>
        <p:txBody>
          <a:bodyPr/>
          <a:lstStyle/>
          <a:p>
            <a:r>
              <a:rPr lang="en-US" dirty="0" smtClean="0"/>
              <a:t>Revised BMI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5100590" cy="5751128"/>
          </a:xfrm>
        </p:spPr>
      </p:pic>
    </p:spTree>
    <p:extLst>
      <p:ext uri="{BB962C8B-B14F-4D97-AF65-F5344CB8AC3E}">
        <p14:creationId xmlns:p14="http://schemas.microsoft.com/office/powerpoint/2010/main" val="16727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15962"/>
          </a:xfrm>
        </p:spPr>
        <p:txBody>
          <a:bodyPr/>
          <a:lstStyle/>
          <a:p>
            <a:pPr algn="ctr"/>
            <a:r>
              <a:rPr lang="en-US" sz="4400" dirty="0" smtClean="0"/>
              <a:t>Risk Assessment: Section </a:t>
            </a:r>
            <a:r>
              <a:rPr lang="en-US" sz="4400" b="1" dirty="0" smtClean="0">
                <a:solidFill>
                  <a:schemeClr val="accent3"/>
                </a:solidFill>
              </a:rPr>
              <a:t>Two</a:t>
            </a:r>
            <a:endParaRPr lang="en-US" sz="44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84582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Clarifications:</a:t>
            </a:r>
          </a:p>
          <a:p>
            <a:pPr lvl="1"/>
            <a:r>
              <a:rPr lang="en-US" dirty="0" smtClean="0"/>
              <a:t>If a patient is on a </a:t>
            </a:r>
            <a:r>
              <a:rPr lang="en-US" b="1" dirty="0" smtClean="0"/>
              <a:t>THERAPEUTIC</a:t>
            </a:r>
            <a:r>
              <a:rPr lang="en-US" dirty="0" smtClean="0"/>
              <a:t> anticoagulation medication, </a:t>
            </a:r>
            <a:r>
              <a:rPr lang="en-US" dirty="0" smtClean="0">
                <a:solidFill>
                  <a:srgbClr val="FF0000"/>
                </a:solidFill>
              </a:rPr>
              <a:t>you will still need to do the VTE Risk scoring</a:t>
            </a:r>
            <a:r>
              <a:rPr lang="en-US" dirty="0" smtClean="0"/>
              <a:t>, as Mechanical Prophylaxis could be indicated for the patient, based on score.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If Admission orders already contain some VTE Prophylaxis orders, the RN should:</a:t>
            </a:r>
          </a:p>
          <a:p>
            <a:pPr lvl="2"/>
            <a:r>
              <a:rPr lang="en-US" dirty="0" smtClean="0"/>
              <a:t>Transfer those orders onto the VTE Prophylaxis Orders Form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Call the Physician when necessary to obtain any additional prophylaxis orders based on risk score requirements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#1:</a:t>
            </a:r>
          </a:p>
          <a:p>
            <a:pPr lvl="1"/>
            <a:r>
              <a:rPr lang="en-US" dirty="0" smtClean="0"/>
              <a:t>Risk Score:  4</a:t>
            </a:r>
          </a:p>
          <a:p>
            <a:pPr lvl="1"/>
            <a:r>
              <a:rPr lang="en-US" dirty="0" smtClean="0"/>
              <a:t>Admission Orders Contain:  </a:t>
            </a:r>
            <a:r>
              <a:rPr lang="en-US" dirty="0" err="1" smtClean="0"/>
              <a:t>Lovenox</a:t>
            </a:r>
            <a:endParaRPr lang="en-US" dirty="0" smtClean="0"/>
          </a:p>
          <a:p>
            <a:pPr lvl="1"/>
            <a:r>
              <a:rPr lang="en-US" b="1" i="1" dirty="0" smtClean="0"/>
              <a:t>RN will need to call the MD to get an TORV for AT Pumps or </a:t>
            </a:r>
            <a:r>
              <a:rPr lang="en-US" b="1" i="1" dirty="0" err="1" smtClean="0"/>
              <a:t>PlexiPulse</a:t>
            </a:r>
            <a:r>
              <a:rPr lang="en-US" b="1" i="1" dirty="0" smtClean="0"/>
              <a:t> OR a TORV for a contraindication </a:t>
            </a:r>
          </a:p>
          <a:p>
            <a:endParaRPr lang="en-US" dirty="0" smtClean="0"/>
          </a:p>
          <a:p>
            <a:r>
              <a:rPr lang="en-US" dirty="0" smtClean="0"/>
              <a:t>Example #2: </a:t>
            </a:r>
          </a:p>
          <a:p>
            <a:pPr lvl="1"/>
            <a:r>
              <a:rPr lang="en-US" dirty="0" smtClean="0"/>
              <a:t>Risk Score:  5</a:t>
            </a:r>
          </a:p>
          <a:p>
            <a:pPr lvl="1"/>
            <a:r>
              <a:rPr lang="en-US" dirty="0" smtClean="0"/>
              <a:t>Admission Orders Contain:  </a:t>
            </a:r>
            <a:r>
              <a:rPr lang="en-US" dirty="0" err="1" smtClean="0"/>
              <a:t>Lovenox</a:t>
            </a:r>
            <a:r>
              <a:rPr lang="en-US" dirty="0" smtClean="0"/>
              <a:t> and AT Pumps</a:t>
            </a:r>
          </a:p>
          <a:p>
            <a:pPr lvl="1"/>
            <a:r>
              <a:rPr lang="en-US" b="1" i="1" dirty="0" smtClean="0"/>
              <a:t>RN will need to get a TORV for Ted Hose OR a TORV for a contraindication</a:t>
            </a:r>
          </a:p>
        </p:txBody>
      </p:sp>
    </p:spTree>
    <p:extLst>
      <p:ext uri="{BB962C8B-B14F-4D97-AF65-F5344CB8AC3E}">
        <p14:creationId xmlns:p14="http://schemas.microsoft.com/office/powerpoint/2010/main" val="118437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609600"/>
          </a:xfrm>
        </p:spPr>
        <p:txBody>
          <a:bodyPr/>
          <a:lstStyle/>
          <a:p>
            <a:pPr algn="ctr"/>
            <a:r>
              <a:rPr lang="en-US" sz="4400" dirty="0" smtClean="0"/>
              <a:t>Risk Assessment: Section </a:t>
            </a:r>
            <a:r>
              <a:rPr lang="en-US" sz="4400" b="1" dirty="0" smtClean="0">
                <a:solidFill>
                  <a:schemeClr val="accent1"/>
                </a:solidFill>
              </a:rPr>
              <a:t>Three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48276"/>
            <a:ext cx="8458200" cy="16097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risk factor is associated with a point value, based on the column it is in.  </a:t>
            </a:r>
          </a:p>
          <a:p>
            <a:r>
              <a:rPr lang="en-US" dirty="0" smtClean="0"/>
              <a:t>Once a patient reaches 5 points, you can stop scoring as that patient will be considered “Highest Risk”</a:t>
            </a:r>
          </a:p>
          <a:p>
            <a:r>
              <a:rPr lang="en-US" b="1" i="1" dirty="0" smtClean="0"/>
              <a:t>This MUST be filled out carefully.  If a patient is not scored correctly, we are putting them at risk by not ordering appropriate VTE Prophylaxis</a:t>
            </a:r>
            <a:endParaRPr lang="en-US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" y="762000"/>
            <a:ext cx="82756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6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12549</TotalTime>
  <Words>1636</Words>
  <Application>Microsoft Office PowerPoint</Application>
  <PresentationFormat>On-screen Show (4:3)</PresentationFormat>
  <Paragraphs>198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Adjacency</vt:lpstr>
      <vt:lpstr>Adobe Acrobat Document</vt:lpstr>
      <vt:lpstr>VTE Prophylaxis</vt:lpstr>
      <vt:lpstr>This NetLearning is meant to clarify common confusion regarding the VTE Prophylaxis Process.    If you did not attend a Meaningful Use Class or take the original NetLearning, “Meaningful Use Mandatory NetLearning”, please view both to ensure that you understand the process completely!</vt:lpstr>
      <vt:lpstr>Recent Revisions to the VTE Risk Assessment Tool</vt:lpstr>
      <vt:lpstr>PowerPoint Presentation</vt:lpstr>
      <vt:lpstr>Risk Assessment:  Section One</vt:lpstr>
      <vt:lpstr>Revised BMI Chart</vt:lpstr>
      <vt:lpstr>Risk Assessment: Section Two</vt:lpstr>
      <vt:lpstr>Examples</vt:lpstr>
      <vt:lpstr>Risk Assessment: Section Three</vt:lpstr>
      <vt:lpstr>Risk Assessment: Section Four</vt:lpstr>
      <vt:lpstr>VTE Prophylaxis Orders Revisions:</vt:lpstr>
      <vt:lpstr>VTE Prophylaxis Orders: Contraindications</vt:lpstr>
      <vt:lpstr>VTE Prophylaxis:  Low &amp; Moderate Risk</vt:lpstr>
      <vt:lpstr>VTE Prophylaxis Orders:   High Risk</vt:lpstr>
      <vt:lpstr>VTE Prophylaxis Orders:  Highest Risk</vt:lpstr>
      <vt:lpstr>VTE Prophylaxis Orders:  Labs</vt:lpstr>
      <vt:lpstr>Work Flow for Patients Admitted Through ECC:</vt:lpstr>
      <vt:lpstr>Work Flow for Patients Admitted Through OPS:</vt:lpstr>
      <vt:lpstr>Work Flow for Direct Admits:</vt:lpstr>
      <vt:lpstr>Clarifications to the Workflow</vt:lpstr>
      <vt:lpstr>Clarifications to the Workflow:</vt:lpstr>
      <vt:lpstr>Clarification to the Paper Documentation Process</vt:lpstr>
      <vt:lpstr>Clarification to the MediTech Documentation</vt:lpstr>
      <vt:lpstr>VTE Admission Assessment &amp; Intervention</vt:lpstr>
      <vt:lpstr>VTE Mechanical Prophylaxis Monitoring</vt:lpstr>
      <vt:lpstr>VTE ReAssessment &amp; Intervention</vt:lpstr>
      <vt:lpstr>Clarification to Transfer of Care Process:</vt:lpstr>
    </vt:vector>
  </TitlesOfParts>
  <Company>Flagler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Meaningful Use:  VTE Prophylaxis</dc:title>
  <dc:creator>Jennifer Davis</dc:creator>
  <cp:lastModifiedBy>Gina McLean</cp:lastModifiedBy>
  <cp:revision>60</cp:revision>
  <dcterms:created xsi:type="dcterms:W3CDTF">2012-08-10T18:23:04Z</dcterms:created>
  <dcterms:modified xsi:type="dcterms:W3CDTF">2012-09-21T13:56:29Z</dcterms:modified>
</cp:coreProperties>
</file>